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5" r:id="rId6"/>
    <p:sldId id="259" r:id="rId7"/>
    <p:sldId id="261" r:id="rId8"/>
    <p:sldId id="262" r:id="rId9"/>
    <p:sldId id="264" r:id="rId10"/>
    <p:sldId id="266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CB97365-EBCA-4027-87D5-99FC1D4DF0BB}" type="datetimeFigureOut">
              <a:rPr lang="en-US" smtClean="0"/>
              <a:pPr/>
              <a:t>4/11/2012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kumimoji="0"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57200"/>
            <a:ext cx="8229600" cy="18288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CC9900"/>
                </a:solidFill>
                <a:effectLst/>
              </a:rPr>
              <a:t>Control and integration of renewable resources into the </a:t>
            </a:r>
            <a:r>
              <a:rPr lang="en-US" sz="4000" dirty="0" err="1" smtClean="0">
                <a:solidFill>
                  <a:srgbClr val="CC9900"/>
                </a:solidFill>
                <a:effectLst/>
              </a:rPr>
              <a:t>microgrid</a:t>
            </a:r>
            <a:endParaRPr lang="en-US" sz="4000" dirty="0">
              <a:solidFill>
                <a:srgbClr val="CC9900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2971800"/>
          </a:xfrm>
        </p:spPr>
        <p:txBody>
          <a:bodyPr>
            <a:normAutofit/>
          </a:bodyPr>
          <a:lstStyle/>
          <a:p>
            <a:r>
              <a:rPr lang="en-US" dirty="0" smtClean="0"/>
              <a:t>Von </a:t>
            </a:r>
            <a:r>
              <a:rPr lang="en-US" dirty="0" err="1" smtClean="0"/>
              <a:t>Pursley</a:t>
            </a:r>
            <a:endParaRPr lang="en-US" dirty="0" smtClean="0"/>
          </a:p>
          <a:p>
            <a:r>
              <a:rPr lang="en-US" dirty="0" smtClean="0"/>
              <a:t>Mentor: Dr. Ricardo </a:t>
            </a:r>
            <a:r>
              <a:rPr lang="en-US" dirty="0" err="1" smtClean="0"/>
              <a:t>Sanfelice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University of Arizona</a:t>
            </a:r>
          </a:p>
          <a:p>
            <a:r>
              <a:rPr lang="en-US" dirty="0" smtClean="0"/>
              <a:t>April 11, 2012</a:t>
            </a:r>
            <a:endParaRPr lang="en-US" dirty="0"/>
          </a:p>
        </p:txBody>
      </p:sp>
      <p:pic>
        <p:nvPicPr>
          <p:cNvPr id="8" name="Picture 7" descr="nasa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81000" y="5791200"/>
            <a:ext cx="952500" cy="790575"/>
          </a:xfrm>
          <a:prstGeom prst="rect">
            <a:avLst/>
          </a:prstGeom>
        </p:spPr>
      </p:pic>
      <p:pic>
        <p:nvPicPr>
          <p:cNvPr id="9" name="Picture 8" descr="space grant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8001000" y="5585841"/>
            <a:ext cx="952928" cy="12721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C9900"/>
                </a:solidFill>
                <a:effectLst/>
              </a:rPr>
              <a:t>Impact</a:t>
            </a:r>
            <a:endParaRPr lang="en-US" dirty="0">
              <a:solidFill>
                <a:srgbClr val="CC990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Increasing demand for renewable energy with depletion of fossil fuels</a:t>
            </a:r>
          </a:p>
          <a:p>
            <a:endParaRPr lang="en-US" dirty="0" smtClean="0"/>
          </a:p>
          <a:p>
            <a:r>
              <a:rPr lang="en-US" dirty="0" smtClean="0"/>
              <a:t>Net increase in solar energy collected compared to motionless solar energy collectors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CC9900"/>
                </a:solidFill>
                <a:effectLst/>
              </a:rPr>
              <a:t>Thank You</a:t>
            </a:r>
            <a:endParaRPr lang="en-US" sz="6600" dirty="0">
              <a:solidFill>
                <a:srgbClr val="CC990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00"/>
            <a:ext cx="8229600" cy="188976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With a special thanks to Dr. </a:t>
            </a:r>
            <a:r>
              <a:rPr lang="en-US" dirty="0" err="1" smtClean="0"/>
              <a:t>Sanfelice</a:t>
            </a:r>
            <a:r>
              <a:rPr lang="en-US" dirty="0" smtClean="0"/>
              <a:t>, my mentor, and my colleagues </a:t>
            </a:r>
            <a:r>
              <a:rPr lang="en-US" dirty="0" err="1" smtClean="0"/>
              <a:t>Nik</a:t>
            </a:r>
            <a:r>
              <a:rPr lang="en-US" dirty="0" smtClean="0"/>
              <a:t> Kaplan, Matthew </a:t>
            </a:r>
            <a:r>
              <a:rPr lang="en-US" dirty="0" err="1" smtClean="0"/>
              <a:t>Mokler</a:t>
            </a:r>
            <a:r>
              <a:rPr lang="en-US" dirty="0" smtClean="0"/>
              <a:t>, and Manuel Robles who helped me with my research </a:t>
            </a:r>
            <a:endParaRPr lang="en-US" dirty="0"/>
          </a:p>
        </p:txBody>
      </p:sp>
      <p:pic>
        <p:nvPicPr>
          <p:cNvPr id="4" name="Picture 3" descr="nasa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81000" y="5791200"/>
            <a:ext cx="952500" cy="790575"/>
          </a:xfrm>
          <a:prstGeom prst="rect">
            <a:avLst/>
          </a:prstGeom>
        </p:spPr>
      </p:pic>
      <p:pic>
        <p:nvPicPr>
          <p:cNvPr id="5" name="Picture 4" descr="space grant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8001000" y="5585841"/>
            <a:ext cx="952928" cy="12721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C9900"/>
                </a:solidFill>
                <a:effectLst/>
              </a:rPr>
              <a:t>DEMAND FOR RENEWABLE ENERGY</a:t>
            </a:r>
            <a:endParaRPr lang="en-US" dirty="0">
              <a:solidFill>
                <a:srgbClr val="CC990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Converting solar energy currently is not very efficient</a:t>
            </a:r>
          </a:p>
          <a:p>
            <a:endParaRPr lang="en-US" dirty="0" smtClean="0"/>
          </a:p>
          <a:p>
            <a:r>
              <a:rPr lang="en-US" dirty="0" smtClean="0"/>
              <a:t>Currently its efficiency is about 40%</a:t>
            </a:r>
          </a:p>
          <a:p>
            <a:endParaRPr lang="en-US" dirty="0" smtClean="0"/>
          </a:p>
          <a:p>
            <a:r>
              <a:rPr lang="en-US" dirty="0" smtClean="0"/>
              <a:t>Need for optimizing amount collected</a:t>
            </a:r>
            <a:endParaRPr lang="en-US" dirty="0"/>
          </a:p>
        </p:txBody>
      </p:sp>
      <p:pic>
        <p:nvPicPr>
          <p:cNvPr id="6" name="Picture 5" descr="nasa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81000" y="5791200"/>
            <a:ext cx="952500" cy="790575"/>
          </a:xfrm>
          <a:prstGeom prst="rect">
            <a:avLst/>
          </a:prstGeom>
        </p:spPr>
      </p:pic>
      <p:pic>
        <p:nvPicPr>
          <p:cNvPr id="7" name="Picture 6" descr="space grant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8001000" y="5585841"/>
            <a:ext cx="952928" cy="12721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C9900"/>
                </a:solidFill>
                <a:effectLst/>
              </a:rPr>
              <a:t>SUN TRACKING SOLAR ENERGY COLLECTORS</a:t>
            </a:r>
            <a:endParaRPr lang="en-US" dirty="0">
              <a:solidFill>
                <a:srgbClr val="CC990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sun tracking algorithm interfaced with motors </a:t>
            </a:r>
          </a:p>
          <a:p>
            <a:endParaRPr lang="en-US" dirty="0" smtClean="0"/>
          </a:p>
          <a:p>
            <a:r>
              <a:rPr lang="en-US" dirty="0" smtClean="0"/>
              <a:t>Two motors: one controls azimuth position and the other controls zenith position </a:t>
            </a:r>
            <a:endParaRPr lang="en-US" dirty="0"/>
          </a:p>
        </p:txBody>
      </p:sp>
      <p:pic>
        <p:nvPicPr>
          <p:cNvPr id="6" name="Picture 5" descr="nasa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81000" y="5791200"/>
            <a:ext cx="952500" cy="790575"/>
          </a:xfrm>
          <a:prstGeom prst="rect">
            <a:avLst/>
          </a:prstGeom>
        </p:spPr>
      </p:pic>
      <p:pic>
        <p:nvPicPr>
          <p:cNvPr id="7" name="Picture 6" descr="space grant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8001000" y="5585841"/>
            <a:ext cx="952928" cy="12721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ollector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 rot="16200000">
            <a:off x="1427890" y="1086710"/>
            <a:ext cx="6255279" cy="4691459"/>
          </a:xfrm>
        </p:spPr>
      </p:pic>
      <p:pic>
        <p:nvPicPr>
          <p:cNvPr id="7" name="Picture 6" descr="nasa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81000" y="5791200"/>
            <a:ext cx="952500" cy="790575"/>
          </a:xfrm>
          <a:prstGeom prst="rect">
            <a:avLst/>
          </a:prstGeom>
        </p:spPr>
      </p:pic>
      <p:pic>
        <p:nvPicPr>
          <p:cNvPr id="8" name="Picture 7" descr="space grant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8001000" y="5585841"/>
            <a:ext cx="952928" cy="12721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solidFill>
                  <a:srgbClr val="CC9900"/>
                </a:solidFill>
                <a:effectLst/>
              </a:rPr>
              <a:t>Improvements To Solar Collector</a:t>
            </a:r>
            <a:endParaRPr lang="en-US" dirty="0">
              <a:solidFill>
                <a:srgbClr val="CC990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Motor shaft prone to buckling</a:t>
            </a:r>
          </a:p>
          <a:p>
            <a:endParaRPr lang="en-US" dirty="0" smtClean="0"/>
          </a:p>
          <a:p>
            <a:r>
              <a:rPr lang="en-US" dirty="0" smtClean="0"/>
              <a:t>Motor cannot support thrust loads</a:t>
            </a:r>
          </a:p>
          <a:p>
            <a:endParaRPr lang="en-US" dirty="0" smtClean="0"/>
          </a:p>
          <a:p>
            <a:r>
              <a:rPr lang="en-US" dirty="0" smtClean="0"/>
              <a:t>Housing needed for motor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C9900"/>
                </a:solidFill>
                <a:effectLst/>
              </a:rPr>
              <a:t>USING ENERGY TO COLLECT ENERGY?</a:t>
            </a:r>
            <a:endParaRPr lang="en-US" dirty="0">
              <a:solidFill>
                <a:srgbClr val="CC990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Solar collectors rotate very slowly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Torque required to start rotation very low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Net increase in energy collected</a:t>
            </a:r>
            <a:endParaRPr lang="en-US" dirty="0"/>
          </a:p>
        </p:txBody>
      </p:sp>
      <p:pic>
        <p:nvPicPr>
          <p:cNvPr id="6" name="Picture 5" descr="nasa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81000" y="5791200"/>
            <a:ext cx="952500" cy="790575"/>
          </a:xfrm>
          <a:prstGeom prst="rect">
            <a:avLst/>
          </a:prstGeom>
        </p:spPr>
      </p:pic>
      <p:pic>
        <p:nvPicPr>
          <p:cNvPr id="7" name="Picture 6" descr="space grant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8001000" y="5585841"/>
            <a:ext cx="952928" cy="12721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C9900"/>
                </a:solidFill>
                <a:effectLst/>
              </a:rPr>
              <a:t>TRACKING ALGORITHM</a:t>
            </a:r>
            <a:endParaRPr lang="en-US" dirty="0">
              <a:solidFill>
                <a:srgbClr val="CC990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understand how the solar collector is controlled with the algorithm</a:t>
            </a:r>
          </a:p>
          <a:p>
            <a:endParaRPr lang="en-US" dirty="0" smtClean="0"/>
          </a:p>
          <a:p>
            <a:r>
              <a:rPr lang="en-US" dirty="0" smtClean="0"/>
              <a:t>Clean up and label algorithm so everyone can control collector  </a:t>
            </a:r>
          </a:p>
          <a:p>
            <a:endParaRPr lang="en-US" dirty="0" smtClean="0"/>
          </a:p>
          <a:p>
            <a:r>
              <a:rPr lang="en-US" dirty="0" smtClean="0"/>
              <a:t>Provide  instructions on controlling collector and some trouble shooting</a:t>
            </a:r>
            <a:endParaRPr lang="en-US" dirty="0"/>
          </a:p>
        </p:txBody>
      </p:sp>
      <p:pic>
        <p:nvPicPr>
          <p:cNvPr id="6" name="Picture 5" descr="nasa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81000" y="5791200"/>
            <a:ext cx="952500" cy="790575"/>
          </a:xfrm>
          <a:prstGeom prst="rect">
            <a:avLst/>
          </a:prstGeom>
        </p:spPr>
      </p:pic>
      <p:pic>
        <p:nvPicPr>
          <p:cNvPr id="7" name="Picture 6" descr="space grant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8001000" y="5585841"/>
            <a:ext cx="952928" cy="12721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ollector model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 rot="16200000">
            <a:off x="1386946" y="822854"/>
            <a:ext cx="6582833" cy="4937125"/>
          </a:xfrm>
        </p:spPr>
      </p:pic>
      <p:pic>
        <p:nvPicPr>
          <p:cNvPr id="7" name="Picture 6" descr="nasa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81000" y="5762625"/>
            <a:ext cx="952500" cy="790575"/>
          </a:xfrm>
          <a:prstGeom prst="rect">
            <a:avLst/>
          </a:prstGeom>
        </p:spPr>
      </p:pic>
      <p:pic>
        <p:nvPicPr>
          <p:cNvPr id="8" name="Picture 7" descr="space grant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8001000" y="5585841"/>
            <a:ext cx="952928" cy="12721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C9900"/>
                </a:solidFill>
                <a:effectLst/>
              </a:rPr>
              <a:t>Solar Collector Model</a:t>
            </a:r>
            <a:endParaRPr lang="en-US" dirty="0">
              <a:solidFill>
                <a:srgbClr val="CC990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Ideas for improvement </a:t>
            </a:r>
          </a:p>
          <a:p>
            <a:endParaRPr lang="en-US" dirty="0" smtClean="0"/>
          </a:p>
          <a:p>
            <a:r>
              <a:rPr lang="en-US" dirty="0" smtClean="0"/>
              <a:t>Wires entangling limiting rotation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594</TotalTime>
  <Words>211</Words>
  <Application>Microsoft Office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Apex</vt:lpstr>
      <vt:lpstr>Control and integration of renewable resources into the microgrid</vt:lpstr>
      <vt:lpstr>DEMAND FOR RENEWABLE ENERGY</vt:lpstr>
      <vt:lpstr>SUN TRACKING SOLAR ENERGY COLLECTORS</vt:lpstr>
      <vt:lpstr>Slide 4</vt:lpstr>
      <vt:lpstr>Improvements To Solar Collector</vt:lpstr>
      <vt:lpstr>USING ENERGY TO COLLECT ENERGY?</vt:lpstr>
      <vt:lpstr>TRACKING ALGORITHM</vt:lpstr>
      <vt:lpstr>Slide 8</vt:lpstr>
      <vt:lpstr>Solar Collector Model</vt:lpstr>
      <vt:lpstr>Impact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Von Pursley</dc:creator>
  <cp:lastModifiedBy>Von Pursley</cp:lastModifiedBy>
  <cp:revision>52</cp:revision>
  <dcterms:created xsi:type="dcterms:W3CDTF">2012-04-11T20:05:09Z</dcterms:created>
  <dcterms:modified xsi:type="dcterms:W3CDTF">2012-04-12T05:59:43Z</dcterms:modified>
</cp:coreProperties>
</file>